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4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466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21516" y="21516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Lending Club Case Study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the Lending Club case study presentation. Discover how risk analytics and data insights drive informed decision-making in the lending industry.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55948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845713"/>
            <a:ext cx="67894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Recommendations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675001" y="3873341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dirty="0">
                <a:solidFill>
                  <a:srgbClr val="CECA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0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eeper investigation into regional economic trends and borrower behavior could also enhance risk assessment accuracy.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675001" y="4917399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dirty="0">
                <a:solidFill>
                  <a:srgbClr val="CECA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="0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xploring advanced machine learning models, incorporating additional economic indicators, and refining feature engineering.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 rot="20629181">
            <a:off x="-155075" y="3767614"/>
            <a:ext cx="585717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lvl="6" algn="ctr">
              <a:lnSpc>
                <a:spcPts val="5468"/>
              </a:lnSpc>
            </a:pPr>
            <a:r>
              <a:rPr lang="en-US" sz="6600" dirty="0">
                <a:solidFill>
                  <a:srgbClr val="60A9FF"/>
                </a:solidFill>
                <a:latin typeface="Times New Roman" panose="02020603050405020304" pitchFamily="18" charset="0"/>
                <a:ea typeface="Roboto Slab" pitchFamily="34" charset="-122"/>
                <a:cs typeface="Times New Roman" panose="02020603050405020304" pitchFamily="18" charset="0"/>
              </a:rPr>
              <a:t>Thank You</a:t>
            </a:r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076450"/>
            <a:ext cx="64236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Business Understanding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104078"/>
            <a:ext cx="3370064" cy="2909447"/>
          </a:xfrm>
          <a:prstGeom prst="roundRect">
            <a:avLst>
              <a:gd name="adj" fmla="val 4373"/>
            </a:avLst>
          </a:prstGeom>
          <a:solidFill>
            <a:srgbClr val="12161D"/>
          </a:solidFill>
          <a:ln/>
        </p:spPr>
      </p:sp>
      <p:sp>
        <p:nvSpPr>
          <p:cNvPr id="8" name="Text 5"/>
          <p:cNvSpPr/>
          <p:nvPr/>
        </p:nvSpPr>
        <p:spPr>
          <a:xfrm>
            <a:off x="2260163" y="3326249"/>
            <a:ext cx="292572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dirty="0">
                <a:solidFill>
                  <a:srgbClr val="60A9FF"/>
                </a:solidFill>
                <a:latin typeface="Times New Roman" panose="02020603050405020304" pitchFamily="18" charset="0"/>
                <a:ea typeface="Roboto Slab" pitchFamily="34" charset="-122"/>
                <a:cs typeface="Times New Roman" panose="02020603050405020304" pitchFamily="18" charset="0"/>
              </a:rPr>
              <a:t>Risks in Loan Decisions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260163" y="4022023"/>
            <a:ext cx="2925723" cy="1859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b="0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Credit risk: Loss from borrower default.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b="0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Operational risk: Internal/external factors impacting loan operations.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630228" y="3104078"/>
            <a:ext cx="3370064" cy="2909447"/>
          </a:xfrm>
          <a:prstGeom prst="roundRect">
            <a:avLst>
              <a:gd name="adj" fmla="val 4373"/>
            </a:avLst>
          </a:prstGeom>
          <a:solidFill>
            <a:srgbClr val="12161D"/>
          </a:solidFill>
          <a:ln/>
        </p:spPr>
      </p:sp>
      <p:sp>
        <p:nvSpPr>
          <p:cNvPr id="11" name="Text 8"/>
          <p:cNvSpPr/>
          <p:nvPr/>
        </p:nvSpPr>
        <p:spPr>
          <a:xfrm>
            <a:off x="5852398" y="3326249"/>
            <a:ext cx="29032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dirty="0">
                <a:solidFill>
                  <a:srgbClr val="60A9FF"/>
                </a:solidFill>
                <a:latin typeface="Times New Roman" panose="02020603050405020304" pitchFamily="18" charset="0"/>
                <a:ea typeface="Roboto Slab" pitchFamily="34" charset="-122"/>
                <a:cs typeface="Times New Roman" panose="02020603050405020304" pitchFamily="18" charset="0"/>
              </a:rPr>
              <a:t>Role of Risk Analytics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852398" y="3858115"/>
            <a:ext cx="2925723" cy="18303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CECA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0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inimize losses by evaluating and managing potential risks in lending operations for informed decision-making.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9222462" y="3104078"/>
            <a:ext cx="3370064" cy="2909447"/>
          </a:xfrm>
          <a:prstGeom prst="roundRect">
            <a:avLst>
              <a:gd name="adj" fmla="val 4373"/>
            </a:avLst>
          </a:prstGeom>
          <a:solidFill>
            <a:srgbClr val="12161D"/>
          </a:solidFill>
          <a:ln/>
        </p:spPr>
      </p:sp>
      <p:sp>
        <p:nvSpPr>
          <p:cNvPr id="14" name="Text 11"/>
          <p:cNvSpPr/>
          <p:nvPr/>
        </p:nvSpPr>
        <p:spPr>
          <a:xfrm>
            <a:off x="9444633" y="3326249"/>
            <a:ext cx="292572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Times New Roman" panose="02020603050405020304" pitchFamily="18" charset="0"/>
                <a:ea typeface="Roboto Slab" pitchFamily="34" charset="-122"/>
                <a:cs typeface="Times New Roman" panose="02020603050405020304" pitchFamily="18" charset="0"/>
              </a:rPr>
              <a:t>Identifying Risky Loan Applicants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444514" y="4022023"/>
            <a:ext cx="2925723" cy="1859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CECA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0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dentify patterns indicating likelihood of loan default, helping make informed lending decisions and minimize financial losses.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465195"/>
            <a:ext cx="52578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Understanding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4492823"/>
            <a:ext cx="3370064" cy="3048953"/>
          </a:xfrm>
          <a:prstGeom prst="roundRect">
            <a:avLst>
              <a:gd name="adj" fmla="val 4373"/>
            </a:avLst>
          </a:prstGeom>
          <a:solidFill>
            <a:srgbClr val="12161D"/>
          </a:solidFill>
          <a:ln/>
        </p:spPr>
      </p:sp>
      <p:sp>
        <p:nvSpPr>
          <p:cNvPr id="7" name="Text 4"/>
          <p:cNvSpPr/>
          <p:nvPr/>
        </p:nvSpPr>
        <p:spPr>
          <a:xfrm>
            <a:off x="2260163" y="4714994"/>
            <a:ext cx="22783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Times New Roman" panose="02020603050405020304" pitchFamily="18" charset="0"/>
                <a:ea typeface="Roboto Slab" pitchFamily="34" charset="-122"/>
                <a:cs typeface="Times New Roman" panose="02020603050405020304" pitchFamily="18" charset="0"/>
              </a:rPr>
              <a:t>Dataset Overview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260163" y="5195410"/>
            <a:ext cx="2925723" cy="21241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b="0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dataset covers loans issued from 2007 to 2011, providing information on borrower attributes and loan characteristics for risk analysis.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630228" y="4492823"/>
            <a:ext cx="3370064" cy="3048953"/>
          </a:xfrm>
          <a:prstGeom prst="roundRect">
            <a:avLst>
              <a:gd name="adj" fmla="val 4373"/>
            </a:avLst>
          </a:prstGeom>
          <a:solidFill>
            <a:srgbClr val="12161D"/>
          </a:solidFill>
          <a:ln/>
        </p:spPr>
      </p:sp>
      <p:sp>
        <p:nvSpPr>
          <p:cNvPr id="10" name="Text 7"/>
          <p:cNvSpPr/>
          <p:nvPr/>
        </p:nvSpPr>
        <p:spPr>
          <a:xfrm>
            <a:off x="5852398" y="4714994"/>
            <a:ext cx="292572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Times New Roman" panose="02020603050405020304" pitchFamily="18" charset="0"/>
                <a:ea typeface="Roboto Slab" pitchFamily="34" charset="-122"/>
                <a:cs typeface="Times New Roman" panose="02020603050405020304" pitchFamily="18" charset="0"/>
              </a:rPr>
              <a:t>Loan and Applicant Attributes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852398" y="5542598"/>
            <a:ext cx="292572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E8E6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Attributes include loan amount, term, interest rate, applicant's income, employment details, and credit history, vital for risk assessment.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E8E6E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9222462" y="4492823"/>
            <a:ext cx="3370064" cy="3048953"/>
          </a:xfrm>
          <a:prstGeom prst="roundRect">
            <a:avLst>
              <a:gd name="adj" fmla="val 4373"/>
            </a:avLst>
          </a:prstGeom>
          <a:solidFill>
            <a:srgbClr val="12161D"/>
          </a:solidFill>
          <a:ln/>
        </p:spPr>
      </p:sp>
      <p:sp>
        <p:nvSpPr>
          <p:cNvPr id="13" name="Text 10"/>
          <p:cNvSpPr/>
          <p:nvPr/>
        </p:nvSpPr>
        <p:spPr>
          <a:xfrm>
            <a:off x="9444633" y="4714994"/>
            <a:ext cx="292572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Significance of Risk Identification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9444633" y="5542598"/>
            <a:ext cx="292572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CECA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="0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nsures smart loan decisions, reducing defaults and financial losses, pivotal in enhancing overall portfolio performance.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11812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Cleaning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43042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2161D"/>
          </a:solidFill>
          <a:ln/>
        </p:spPr>
      </p:sp>
      <p:sp>
        <p:nvSpPr>
          <p:cNvPr id="6" name="Text 4"/>
          <p:cNvSpPr/>
          <p:nvPr/>
        </p:nvSpPr>
        <p:spPr>
          <a:xfrm>
            <a:off x="2219325" y="3472101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506748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Handling Missing Values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4334350"/>
            <a:ext cx="2647950" cy="25505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b="0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Handled missing values by imputing medians for numeric columns and using appropriate strategies for categorical data, ensuring better data integrity.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630228" y="343042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2161D"/>
          </a:solidFill>
          <a:ln/>
        </p:spPr>
      </p:sp>
      <p:sp>
        <p:nvSpPr>
          <p:cNvPr id="10" name="Text 8"/>
          <p:cNvSpPr/>
          <p:nvPr/>
        </p:nvSpPr>
        <p:spPr>
          <a:xfrm>
            <a:off x="5788700" y="3472101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6352342" y="3506748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Addressing Specific Columns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6352342" y="4334350"/>
            <a:ext cx="2647950" cy="21847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b="0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columns like '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revol_util</a:t>
            </a:r>
            <a:r>
              <a:rPr lang="en-US" b="0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,' filled missing values with the median to maintain data accuracy without altering distribution.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9222462" y="343042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2161D"/>
          </a:solidFill>
          <a:ln/>
        </p:spPr>
      </p:sp>
      <p:sp>
        <p:nvSpPr>
          <p:cNvPr id="14" name="Text 12"/>
          <p:cNvSpPr/>
          <p:nvPr/>
        </p:nvSpPr>
        <p:spPr>
          <a:xfrm>
            <a:off x="9380934" y="3472101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9944576" y="3506748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Rationale for Outliers Removal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9944576" y="4334350"/>
            <a:ext cx="2647950" cy="25505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b="0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Outliers removed to enhance model robustness; focusing on '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annual_inc</a:t>
            </a:r>
            <a:r>
              <a:rPr lang="en-US" b="0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 ensures accurate risk assessment without distorted income data.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054060"/>
            <a:ext cx="52044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Univariate Analysis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037993" y="5628918"/>
            <a:ext cx="34213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Loan Amount Distribution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6109335"/>
            <a:ext cx="511052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histogram reveals that a significant number of loans fall within a specific range, likely indicating common loan amounts requested by borrowers.</a:t>
            </a:r>
          </a:p>
        </p:txBody>
      </p:sp>
      <p:sp>
        <p:nvSpPr>
          <p:cNvPr id="9" name="Text 5"/>
          <p:cNvSpPr/>
          <p:nvPr/>
        </p:nvSpPr>
        <p:spPr>
          <a:xfrm>
            <a:off x="7481768" y="5629037"/>
            <a:ext cx="22783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Identified Trends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481768" y="6109454"/>
            <a:ext cx="5110639" cy="9107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helps identify patterns or trends in loan purposes that may be associated with higher or lower default rates.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E83C8C-F8FB-2EC5-6548-638158FA8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03" y="2192774"/>
            <a:ext cx="4718803" cy="31586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B76506-D9DA-A485-EFCF-35BB9889C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192773"/>
            <a:ext cx="4718803" cy="31586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053941"/>
            <a:ext cx="4785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Bivariate Analysis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037992" y="5628799"/>
            <a:ext cx="421532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Loan Amount v/s Interest Rate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6109216"/>
            <a:ext cx="5110520" cy="14345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b="0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Interest rates impact loan outcomes; higher rates correlate with smaller loans and increased charge-off risk. Tailoring rates based on risk can enhance portfolio performance and minimize losses.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481767" y="5628918"/>
            <a:ext cx="4744645" cy="347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Employee length v/s Loan amount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481768" y="6109335"/>
            <a:ext cx="511063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dirty="0">
                <a:solidFill>
                  <a:srgbClr val="CCCC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0" dirty="0">
                <a:solidFill>
                  <a:srgbClr val="CCCC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borrower who has 10+ years of experience are taking high amount of loan than others. less than 1 year expertise have taken less amount.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40C5C5-8704-E68C-702A-2C14EAAE3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768" y="2231894"/>
            <a:ext cx="5110520" cy="32636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08080F-04A6-7409-899B-D3B6293D5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2" y="2231893"/>
            <a:ext cx="5277208" cy="32636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85427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Time Analysis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144310" y="2881908"/>
            <a:ext cx="44410" cy="3493294"/>
          </a:xfrm>
          <a:prstGeom prst="rect">
            <a:avLst/>
          </a:prstGeom>
          <a:solidFill>
            <a:srgbClr val="12161D"/>
          </a:solidFill>
          <a:ln/>
        </p:spPr>
      </p:sp>
      <p:sp>
        <p:nvSpPr>
          <p:cNvPr id="7" name="Shape 4"/>
          <p:cNvSpPr/>
          <p:nvPr/>
        </p:nvSpPr>
        <p:spPr>
          <a:xfrm>
            <a:off x="1416427" y="3283208"/>
            <a:ext cx="777597" cy="44410"/>
          </a:xfrm>
          <a:prstGeom prst="rect">
            <a:avLst/>
          </a:prstGeom>
          <a:solidFill>
            <a:srgbClr val="12161D"/>
          </a:solidFill>
          <a:ln/>
        </p:spPr>
      </p:sp>
      <p:sp>
        <p:nvSpPr>
          <p:cNvPr id="8" name="Shape 5"/>
          <p:cNvSpPr/>
          <p:nvPr/>
        </p:nvSpPr>
        <p:spPr>
          <a:xfrm>
            <a:off x="916484" y="305550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2161D"/>
          </a:solidFill>
          <a:ln/>
        </p:spPr>
      </p:sp>
      <p:sp>
        <p:nvSpPr>
          <p:cNvPr id="9" name="Text 6"/>
          <p:cNvSpPr/>
          <p:nvPr/>
        </p:nvSpPr>
        <p:spPr>
          <a:xfrm>
            <a:off x="1097816" y="3097173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3104078"/>
            <a:ext cx="31546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Loan Status Proportions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388513" y="3584496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the proportion of charged off and fully paid loans over time through a line plot, identifying changing trends.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5140940"/>
            <a:ext cx="777597" cy="44410"/>
          </a:xfrm>
          <a:prstGeom prst="rect">
            <a:avLst/>
          </a:prstGeom>
          <a:solidFill>
            <a:srgbClr val="12161D"/>
          </a:solidFill>
          <a:ln/>
        </p:spPr>
      </p:sp>
      <p:sp>
        <p:nvSpPr>
          <p:cNvPr id="13" name="Shape 10"/>
          <p:cNvSpPr/>
          <p:nvPr/>
        </p:nvSpPr>
        <p:spPr>
          <a:xfrm>
            <a:off x="916484" y="491323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2161D"/>
          </a:solidFill>
          <a:ln/>
        </p:spPr>
      </p:sp>
      <p:sp>
        <p:nvSpPr>
          <p:cNvPr id="14" name="Text 11"/>
          <p:cNvSpPr/>
          <p:nvPr/>
        </p:nvSpPr>
        <p:spPr>
          <a:xfrm>
            <a:off x="1074956" y="4954905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388513" y="4961811"/>
            <a:ext cx="2880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Trends in Loan Status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388513" y="5442228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the observed trends and changes in loan status proportions, providing insights into loan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49842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Findings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393392" y="1691213"/>
            <a:ext cx="10199013" cy="32315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dirty="0">
                <a:solidFill>
                  <a:srgbClr val="D6E5E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The five key driver variables that indicate loan default, shedding light on crucial factors for risk assessment are –</a:t>
            </a:r>
          </a:p>
          <a:p>
            <a:pPr marL="342900" indent="-342900">
              <a:lnSpc>
                <a:spcPts val="2799"/>
              </a:lnSpc>
              <a:buSzPct val="100000"/>
              <a:buFontTx/>
              <a:buChar char="•"/>
            </a:pPr>
            <a:r>
              <a:rPr lang="en-US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Annual Income (</a:t>
            </a:r>
            <a:r>
              <a:rPr lang="en-US" i="0" dirty="0" err="1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annual_inc</a:t>
            </a:r>
            <a:r>
              <a:rPr lang="en-US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): Lower income levels correlate with a higher likelihood of default.</a:t>
            </a:r>
          </a:p>
          <a:p>
            <a:pPr marL="342900" indent="-342900">
              <a:lnSpc>
                <a:spcPts val="2799"/>
              </a:lnSpc>
              <a:buSzPct val="100000"/>
              <a:buFontTx/>
              <a:buChar char="•"/>
            </a:pPr>
            <a:r>
              <a:rPr lang="en-US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Debt-to-Income Ratio (</a:t>
            </a:r>
            <a:r>
              <a:rPr lang="en-US" i="0" dirty="0" err="1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dti</a:t>
            </a:r>
            <a:r>
              <a:rPr lang="en-US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): Higher </a:t>
            </a:r>
            <a:r>
              <a:rPr lang="en-US" i="0" dirty="0" err="1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dti</a:t>
            </a:r>
            <a:r>
              <a:rPr lang="en-US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ratios suggest increased risk of default.</a:t>
            </a:r>
          </a:p>
          <a:p>
            <a:pPr marL="342900" indent="-342900">
              <a:lnSpc>
                <a:spcPts val="2799"/>
              </a:lnSpc>
              <a:buSzPct val="100000"/>
              <a:buFontTx/>
              <a:buChar char="•"/>
            </a:pPr>
            <a:r>
              <a:rPr lang="en-US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FICO Score (</a:t>
            </a:r>
            <a:r>
              <a:rPr lang="en-US" i="0" dirty="0" err="1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fico_range_low</a:t>
            </a:r>
            <a:r>
              <a:rPr lang="en-US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0" dirty="0" err="1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fico_range_high</a:t>
            </a:r>
            <a:r>
              <a:rPr lang="en-US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): Lower FICO scores are associated with a greater chance of default.</a:t>
            </a:r>
          </a:p>
          <a:p>
            <a:pPr marL="342900" indent="-342900">
              <a:lnSpc>
                <a:spcPts val="2799"/>
              </a:lnSpc>
              <a:buSzPct val="100000"/>
              <a:buFontTx/>
              <a:buChar char="•"/>
            </a:pPr>
            <a:r>
              <a:rPr lang="en-US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Loan Amount (</a:t>
            </a:r>
            <a:r>
              <a:rPr lang="en-US" i="0" dirty="0" err="1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loan_amnt</a:t>
            </a:r>
            <a:r>
              <a:rPr lang="en-US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): Larger loan amounts may pose a higher risk of default.</a:t>
            </a:r>
          </a:p>
          <a:p>
            <a:pPr marL="342900" indent="-342900">
              <a:lnSpc>
                <a:spcPts val="2799"/>
              </a:lnSpc>
              <a:buSzPct val="100000"/>
              <a:buFontTx/>
              <a:buChar char="•"/>
            </a:pPr>
            <a:r>
              <a:rPr lang="en-US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Revolving Line Utilization Rate (</a:t>
            </a:r>
            <a:r>
              <a:rPr lang="en-US" i="0" dirty="0" err="1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revol_util</a:t>
            </a:r>
            <a:r>
              <a:rPr lang="en-US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): Higher utilization of available credit predicts a higher risk of default.</a:t>
            </a:r>
          </a:p>
          <a:p>
            <a:pPr>
              <a:lnSpc>
                <a:spcPts val="2799"/>
              </a:lnSpc>
              <a:buSzPct val="100000"/>
            </a:pPr>
            <a:endParaRPr lang="en-US" i="0" dirty="0">
              <a:solidFill>
                <a:srgbClr val="CECAC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799"/>
              </a:lnSpc>
              <a:buSzPct val="100000"/>
              <a:buFontTx/>
              <a:buChar char="•"/>
            </a:pPr>
            <a:endParaRPr lang="en-US" i="0" dirty="0">
              <a:solidFill>
                <a:srgbClr val="CECAC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393393" y="5586506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ts val="2799"/>
              </a:lnSpc>
              <a:buSzPct val="100000"/>
            </a:pPr>
            <a:r>
              <a:rPr lang="en-US" b="0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Significance: Precise risk assessment, informed decision-making, and mitigation of loan defaults.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84571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675001" y="3873341"/>
            <a:ext cx="7122200" cy="19227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b="0" i="0" dirty="0">
                <a:solidFill>
                  <a:srgbClr val="CECA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case study on loan default risk analysis yielded valuable insights. We addressed missing data, outliers, and identified key driver variables. Our risk assessment model enhances decision-making in the lending industry, contributing to more informed practices. Rigorous data analysis is pivotal for effective risk management.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Thinking Man Wallpapers - Wallpaper Cave">
            <a:extLst>
              <a:ext uri="{FF2B5EF4-FFF2-40B4-BE49-F238E27FC236}">
                <a16:creationId xmlns:a16="http://schemas.microsoft.com/office/drawing/2014/main" id="{E2E93343-6AA0-8969-CD1A-89A089DE3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523" y="6695768"/>
            <a:ext cx="2101375" cy="140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661</Words>
  <Application>Microsoft Office PowerPoint</Application>
  <PresentationFormat>Custom</PresentationFormat>
  <Paragraphs>70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Roboto</vt:lpstr>
      <vt:lpstr>Roboto Slab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Ravikant Yadav</cp:lastModifiedBy>
  <cp:revision>8</cp:revision>
  <dcterms:created xsi:type="dcterms:W3CDTF">2024-01-12T18:48:34Z</dcterms:created>
  <dcterms:modified xsi:type="dcterms:W3CDTF">2024-01-13T21:18:30Z</dcterms:modified>
</cp:coreProperties>
</file>